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46"/>
  </p:normalViewPr>
  <p:slideViewPr>
    <p:cSldViewPr snapToGrid="0" snapToObjects="1">
      <p:cViewPr varScale="1">
        <p:scale>
          <a:sx n="90" d="100"/>
          <a:sy n="90" d="100"/>
        </p:scale>
        <p:origin x="232"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4/8/20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4/8/20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BbruY110Ql8?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8105-D73C-6C49-BB4C-125DF5C5AA18}"/>
              </a:ext>
            </a:extLst>
          </p:cNvPr>
          <p:cNvSpPr>
            <a:spLocks noGrp="1"/>
          </p:cNvSpPr>
          <p:nvPr>
            <p:ph type="ctrTitle"/>
          </p:nvPr>
        </p:nvSpPr>
        <p:spPr/>
        <p:txBody>
          <a:bodyPr/>
          <a:lstStyle/>
          <a:p>
            <a:r>
              <a:rPr lang="en-US" dirty="0"/>
              <a:t>Communication &amp; The teen brain</a:t>
            </a:r>
          </a:p>
        </p:txBody>
      </p:sp>
      <p:sp>
        <p:nvSpPr>
          <p:cNvPr id="3" name="Subtitle 2">
            <a:extLst>
              <a:ext uri="{FF2B5EF4-FFF2-40B4-BE49-F238E27FC236}">
                <a16:creationId xmlns:a16="http://schemas.microsoft.com/office/drawing/2014/main" id="{B96EE68D-8079-4741-A743-33280FF65E4A}"/>
              </a:ext>
            </a:extLst>
          </p:cNvPr>
          <p:cNvSpPr>
            <a:spLocks noGrp="1"/>
          </p:cNvSpPr>
          <p:nvPr>
            <p:ph type="subTitle" idx="1"/>
          </p:nvPr>
        </p:nvSpPr>
        <p:spPr/>
        <p:txBody>
          <a:bodyPr/>
          <a:lstStyle/>
          <a:p>
            <a:r>
              <a:rPr lang="en-US" dirty="0"/>
              <a:t>JULIANNE HADDAD, LMSW </a:t>
            </a:r>
          </a:p>
        </p:txBody>
      </p:sp>
    </p:spTree>
    <p:extLst>
      <p:ext uri="{BB962C8B-B14F-4D97-AF65-F5344CB8AC3E}">
        <p14:creationId xmlns:p14="http://schemas.microsoft.com/office/powerpoint/2010/main" val="320181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36B6E9-7C8C-1345-ADF0-D8DBFEE17C0F}"/>
              </a:ext>
            </a:extLst>
          </p:cNvPr>
          <p:cNvSpPr>
            <a:spLocks noGrp="1"/>
          </p:cNvSpPr>
          <p:nvPr>
            <p:ph type="title"/>
          </p:nvPr>
        </p:nvSpPr>
        <p:spPr>
          <a:xfrm>
            <a:off x="1141413" y="618518"/>
            <a:ext cx="4459286" cy="1478570"/>
          </a:xfrm>
        </p:spPr>
        <p:txBody>
          <a:bodyPr>
            <a:normAutofit/>
          </a:bodyPr>
          <a:lstStyle/>
          <a:p>
            <a:r>
              <a:rPr lang="en-US" sz="3200"/>
              <a:t>Talk in person vs. talking over phone/computer</a:t>
            </a:r>
          </a:p>
        </p:txBody>
      </p:sp>
      <p:sp>
        <p:nvSpPr>
          <p:cNvPr id="3" name="Content Placeholder 2">
            <a:extLst>
              <a:ext uri="{FF2B5EF4-FFF2-40B4-BE49-F238E27FC236}">
                <a16:creationId xmlns:a16="http://schemas.microsoft.com/office/drawing/2014/main" id="{450FA47D-04AC-0540-AB5A-E88DCEE79DA9}"/>
              </a:ext>
            </a:extLst>
          </p:cNvPr>
          <p:cNvSpPr>
            <a:spLocks noGrp="1"/>
          </p:cNvSpPr>
          <p:nvPr>
            <p:ph idx="1"/>
          </p:nvPr>
        </p:nvSpPr>
        <p:spPr>
          <a:xfrm>
            <a:off x="1141412" y="2249487"/>
            <a:ext cx="4459287" cy="3965046"/>
          </a:xfrm>
        </p:spPr>
        <p:txBody>
          <a:bodyPr>
            <a:normAutofit/>
          </a:bodyPr>
          <a:lstStyle/>
          <a:p>
            <a:r>
              <a:rPr lang="en-US" sz="2000"/>
              <a:t>When discussing an important topic, it is always best meet inperson (or during social distancing via facetime/Zoom/Skype or other virtual plateforms)</a:t>
            </a:r>
          </a:p>
          <a:p>
            <a:r>
              <a:rPr lang="en-US" sz="2000"/>
              <a:t>Talking over text/computer can be hard to understand the other persons tone or meaning with what they are saying</a:t>
            </a:r>
          </a:p>
          <a:p>
            <a:pPr marL="0" indent="0">
              <a:buNone/>
            </a:pPr>
            <a:endParaRPr lang="en-US" sz="2000"/>
          </a:p>
        </p:txBody>
      </p:sp>
      <p:pic>
        <p:nvPicPr>
          <p:cNvPr id="4" name="Picture 3">
            <a:extLst>
              <a:ext uri="{FF2B5EF4-FFF2-40B4-BE49-F238E27FC236}">
                <a16:creationId xmlns:a16="http://schemas.microsoft.com/office/drawing/2014/main" id="{7F5ACEA0-3A03-7847-9D87-995E89340625}"/>
              </a:ext>
            </a:extLst>
          </p:cNvPr>
          <p:cNvPicPr>
            <a:picLocks noChangeAspect="1"/>
          </p:cNvPicPr>
          <p:nvPr/>
        </p:nvPicPr>
        <p:blipFill>
          <a:blip r:embed="rId4"/>
          <a:stretch>
            <a:fillRect/>
          </a:stretch>
        </p:blipFill>
        <p:spPr>
          <a:xfrm>
            <a:off x="6096000" y="1540930"/>
            <a:ext cx="5456279" cy="375119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178610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2E5B-5D5F-994C-BB76-9F3FFFABF3ED}"/>
              </a:ext>
            </a:extLst>
          </p:cNvPr>
          <p:cNvSpPr>
            <a:spLocks noGrp="1"/>
          </p:cNvSpPr>
          <p:nvPr>
            <p:ph type="title"/>
          </p:nvPr>
        </p:nvSpPr>
        <p:spPr/>
        <p:txBody>
          <a:bodyPr/>
          <a:lstStyle/>
          <a:p>
            <a:r>
              <a:rPr lang="en-US" dirty="0"/>
              <a:t>Questions or comments?</a:t>
            </a:r>
          </a:p>
        </p:txBody>
      </p:sp>
      <p:sp>
        <p:nvSpPr>
          <p:cNvPr id="3" name="Content Placeholder 2">
            <a:extLst>
              <a:ext uri="{FF2B5EF4-FFF2-40B4-BE49-F238E27FC236}">
                <a16:creationId xmlns:a16="http://schemas.microsoft.com/office/drawing/2014/main" id="{F5170E15-15B3-BC4E-95E1-3BB4F985C183}"/>
              </a:ext>
            </a:extLst>
          </p:cNvPr>
          <p:cNvSpPr>
            <a:spLocks noGrp="1"/>
          </p:cNvSpPr>
          <p:nvPr>
            <p:ph idx="1"/>
          </p:nvPr>
        </p:nvSpPr>
        <p:spPr/>
        <p:txBody>
          <a:bodyPr/>
          <a:lstStyle/>
          <a:p>
            <a:r>
              <a:rPr lang="en-US" dirty="0"/>
              <a:t>Please email me at haddad.julianne@cusd80.com</a:t>
            </a:r>
          </a:p>
        </p:txBody>
      </p:sp>
    </p:spTree>
    <p:extLst>
      <p:ext uri="{BB962C8B-B14F-4D97-AF65-F5344CB8AC3E}">
        <p14:creationId xmlns:p14="http://schemas.microsoft.com/office/powerpoint/2010/main" val="201122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410922-B9D6-8E41-BFA7-B6FB45B44BD8}"/>
              </a:ext>
            </a:extLst>
          </p:cNvPr>
          <p:cNvSpPr>
            <a:spLocks noGrp="1"/>
          </p:cNvSpPr>
          <p:nvPr>
            <p:ph type="title"/>
          </p:nvPr>
        </p:nvSpPr>
        <p:spPr>
          <a:xfrm>
            <a:off x="1141413" y="618518"/>
            <a:ext cx="4459286" cy="1478570"/>
          </a:xfrm>
        </p:spPr>
        <p:txBody>
          <a:bodyPr>
            <a:normAutofit/>
          </a:bodyPr>
          <a:lstStyle/>
          <a:p>
            <a:r>
              <a:rPr lang="en-US" sz="3200"/>
              <a:t>Teen brain </a:t>
            </a:r>
          </a:p>
        </p:txBody>
      </p:sp>
      <p:sp>
        <p:nvSpPr>
          <p:cNvPr id="3" name="Content Placeholder 2">
            <a:extLst>
              <a:ext uri="{FF2B5EF4-FFF2-40B4-BE49-F238E27FC236}">
                <a16:creationId xmlns:a16="http://schemas.microsoft.com/office/drawing/2014/main" id="{2EBA9335-0D9C-6941-A07A-BE37ED45EFA4}"/>
              </a:ext>
            </a:extLst>
          </p:cNvPr>
          <p:cNvSpPr>
            <a:spLocks noGrp="1"/>
          </p:cNvSpPr>
          <p:nvPr>
            <p:ph idx="1"/>
          </p:nvPr>
        </p:nvSpPr>
        <p:spPr>
          <a:xfrm>
            <a:off x="1141412" y="2249487"/>
            <a:ext cx="4459287" cy="3965046"/>
          </a:xfrm>
        </p:spPr>
        <p:txBody>
          <a:bodyPr>
            <a:normAutofit/>
          </a:bodyPr>
          <a:lstStyle/>
          <a:p>
            <a:pPr marL="0" indent="0">
              <a:lnSpc>
                <a:spcPct val="110000"/>
              </a:lnSpc>
              <a:buNone/>
            </a:pPr>
            <a:r>
              <a:rPr lang="en-US" sz="1600"/>
              <a:t>Teen brain development affects cognitive communication </a:t>
            </a:r>
          </a:p>
          <a:p>
            <a:pPr>
              <a:lnSpc>
                <a:spcPct val="110000"/>
              </a:lnSpc>
            </a:pPr>
            <a:r>
              <a:rPr lang="en-US" sz="1600"/>
              <a:t>Prefrontal cortex is not fully developed which controls executive functioning skills such as impulse control, planning and predicting, using foresight, and problem solving </a:t>
            </a:r>
          </a:p>
          <a:p>
            <a:pPr>
              <a:lnSpc>
                <a:spcPct val="110000"/>
              </a:lnSpc>
            </a:pPr>
            <a:r>
              <a:rPr lang="en-US" sz="1600"/>
              <a:t>Prefrontal cortex is not fully developed until around the age 25</a:t>
            </a:r>
          </a:p>
          <a:p>
            <a:pPr>
              <a:lnSpc>
                <a:spcPct val="110000"/>
              </a:lnSpc>
            </a:pPr>
            <a:r>
              <a:rPr lang="en-US" sz="1600"/>
              <a:t>Limbic system, which drives emotions, gets stronger during the teen years</a:t>
            </a:r>
          </a:p>
          <a:p>
            <a:pPr marL="0" indent="0">
              <a:lnSpc>
                <a:spcPct val="110000"/>
              </a:lnSpc>
              <a:buNone/>
            </a:pPr>
            <a:endParaRPr lang="en-US" sz="1600"/>
          </a:p>
          <a:p>
            <a:pPr marL="0" indent="0">
              <a:lnSpc>
                <a:spcPct val="110000"/>
              </a:lnSpc>
              <a:buNone/>
            </a:pPr>
            <a:r>
              <a:rPr lang="en-US" sz="1600"/>
              <a:t>https://katiebisbeepeek.com/teen-brain/</a:t>
            </a:r>
          </a:p>
        </p:txBody>
      </p:sp>
      <p:pic>
        <p:nvPicPr>
          <p:cNvPr id="4" name="Picture 3">
            <a:extLst>
              <a:ext uri="{FF2B5EF4-FFF2-40B4-BE49-F238E27FC236}">
                <a16:creationId xmlns:a16="http://schemas.microsoft.com/office/drawing/2014/main" id="{FB558C82-C3F9-4444-9316-9F82A7A0608A}"/>
              </a:ext>
            </a:extLst>
          </p:cNvPr>
          <p:cNvPicPr>
            <a:picLocks noChangeAspect="1"/>
          </p:cNvPicPr>
          <p:nvPr/>
        </p:nvPicPr>
        <p:blipFill>
          <a:blip r:embed="rId4"/>
          <a:stretch>
            <a:fillRect/>
          </a:stretch>
        </p:blipFill>
        <p:spPr>
          <a:xfrm>
            <a:off x="6340908" y="618518"/>
            <a:ext cx="4966463" cy="55960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258525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FDAD-81B3-0D4C-A713-5E917203F630}"/>
              </a:ext>
            </a:extLst>
          </p:cNvPr>
          <p:cNvSpPr>
            <a:spLocks noGrp="1"/>
          </p:cNvSpPr>
          <p:nvPr>
            <p:ph type="title"/>
          </p:nvPr>
        </p:nvSpPr>
        <p:spPr/>
        <p:txBody>
          <a:bodyPr/>
          <a:lstStyle/>
          <a:p>
            <a:r>
              <a:rPr lang="en-US" dirty="0"/>
              <a:t>Ted talk: communication and the teen </a:t>
            </a:r>
            <a:r>
              <a:rPr lang="en-US" dirty="0" err="1"/>
              <a:t>bRAIN</a:t>
            </a:r>
            <a:r>
              <a:rPr lang="en-US" dirty="0"/>
              <a:t> </a:t>
            </a:r>
            <a:br>
              <a:rPr lang="en-US" dirty="0"/>
            </a:br>
            <a:r>
              <a:rPr lang="en-US" sz="2400" dirty="0"/>
              <a:t>https://</a:t>
            </a:r>
            <a:r>
              <a:rPr lang="en-US" sz="2400" dirty="0" err="1"/>
              <a:t>youtu.be</a:t>
            </a:r>
            <a:r>
              <a:rPr lang="en-US" sz="2400" dirty="0"/>
              <a:t>/BbruY110Ql8</a:t>
            </a:r>
            <a:endParaRPr lang="en-US" dirty="0"/>
          </a:p>
        </p:txBody>
      </p:sp>
      <p:pic>
        <p:nvPicPr>
          <p:cNvPr id="4" name="Online Media 3" descr="Communication and the Teenage Brain. | Martyn Richards | TEDxNorwichED">
            <a:hlinkClick r:id="" action="ppaction://media"/>
            <a:extLst>
              <a:ext uri="{FF2B5EF4-FFF2-40B4-BE49-F238E27FC236}">
                <a16:creationId xmlns:a16="http://schemas.microsoft.com/office/drawing/2014/main" id="{295CEF7A-D9CD-6048-AE0D-2A245B302B27}"/>
              </a:ext>
            </a:extLst>
          </p:cNvPr>
          <p:cNvPicPr>
            <a:picLocks noGrp="1" noRot="1" noChangeAspect="1"/>
          </p:cNvPicPr>
          <p:nvPr>
            <p:ph idx="1"/>
            <a:videoFile r:link="rId1"/>
          </p:nvPr>
        </p:nvPicPr>
        <p:blipFill>
          <a:blip r:embed="rId3"/>
          <a:stretch>
            <a:fillRect/>
          </a:stretch>
        </p:blipFill>
        <p:spPr>
          <a:xfrm>
            <a:off x="2946400" y="2249488"/>
            <a:ext cx="6453774" cy="3630451"/>
          </a:xfrm>
          <a:prstGeom prst="rect">
            <a:avLst/>
          </a:prstGeom>
        </p:spPr>
      </p:pic>
    </p:spTree>
    <p:extLst>
      <p:ext uri="{BB962C8B-B14F-4D97-AF65-F5344CB8AC3E}">
        <p14:creationId xmlns:p14="http://schemas.microsoft.com/office/powerpoint/2010/main" val="8777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96"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97" name="Group 11">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720D5B1B-F5F2-D64E-9F57-1F47E767B257}"/>
              </a:ext>
            </a:extLst>
          </p:cNvPr>
          <p:cNvSpPr>
            <a:spLocks noGrp="1"/>
          </p:cNvSpPr>
          <p:nvPr>
            <p:ph type="title"/>
          </p:nvPr>
        </p:nvSpPr>
        <p:spPr>
          <a:xfrm>
            <a:off x="1876424" y="4141693"/>
            <a:ext cx="8791575" cy="1301673"/>
          </a:xfrm>
        </p:spPr>
        <p:txBody>
          <a:bodyPr vert="horz" lIns="91440" tIns="45720" rIns="91440" bIns="45720" rtlCol="0" anchor="b">
            <a:normAutofit/>
          </a:bodyPr>
          <a:lstStyle/>
          <a:p>
            <a:r>
              <a:rPr lang="en-US" sz="4400"/>
              <a:t>So what are some healthy ways teens can communicate? </a:t>
            </a:r>
          </a:p>
        </p:txBody>
      </p:sp>
      <p:pic>
        <p:nvPicPr>
          <p:cNvPr id="5" name="Picture 4">
            <a:extLst>
              <a:ext uri="{FF2B5EF4-FFF2-40B4-BE49-F238E27FC236}">
                <a16:creationId xmlns:a16="http://schemas.microsoft.com/office/drawing/2014/main" id="{8EEA7E2B-11C0-D848-934D-0E21F7B9A009}"/>
              </a:ext>
            </a:extLst>
          </p:cNvPr>
          <p:cNvPicPr>
            <a:picLocks noChangeAspect="1"/>
          </p:cNvPicPr>
          <p:nvPr/>
        </p:nvPicPr>
        <p:blipFill>
          <a:blip r:embed="rId4"/>
          <a:stretch>
            <a:fillRect/>
          </a:stretch>
        </p:blipFill>
        <p:spPr>
          <a:xfrm>
            <a:off x="4227118" y="1108038"/>
            <a:ext cx="4090187" cy="289380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61864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9D96-5C0D-254F-91A3-AD37FFFFB090}"/>
              </a:ext>
            </a:extLst>
          </p:cNvPr>
          <p:cNvSpPr>
            <a:spLocks noGrp="1"/>
          </p:cNvSpPr>
          <p:nvPr>
            <p:ph type="title"/>
          </p:nvPr>
        </p:nvSpPr>
        <p:spPr/>
        <p:txBody>
          <a:bodyPr/>
          <a:lstStyle/>
          <a:p>
            <a:r>
              <a:rPr lang="en-US" dirty="0"/>
              <a:t>Use “I” statements </a:t>
            </a:r>
          </a:p>
        </p:txBody>
      </p:sp>
      <p:sp>
        <p:nvSpPr>
          <p:cNvPr id="5" name="Content Placeholder 4">
            <a:extLst>
              <a:ext uri="{FF2B5EF4-FFF2-40B4-BE49-F238E27FC236}">
                <a16:creationId xmlns:a16="http://schemas.microsoft.com/office/drawing/2014/main" id="{D2B3075F-BD2F-1347-A159-3B7B457CA459}"/>
              </a:ext>
            </a:extLst>
          </p:cNvPr>
          <p:cNvSpPr>
            <a:spLocks noGrp="1"/>
          </p:cNvSpPr>
          <p:nvPr>
            <p:ph sz="half" idx="1"/>
          </p:nvPr>
        </p:nvSpPr>
        <p:spPr/>
        <p:txBody>
          <a:bodyPr>
            <a:normAutofit fontScale="55000" lnSpcReduction="20000"/>
          </a:bodyPr>
          <a:lstStyle/>
          <a:p>
            <a:r>
              <a:rPr lang="en-US" sz="2900" dirty="0"/>
              <a:t>When a person feels that they are being blamed—whether rightly or wrongly—it’s common that they respond with defensiveness. </a:t>
            </a:r>
            <a:r>
              <a:rPr lang="en-US" sz="2900" b="1" dirty="0"/>
              <a:t>“I” statements </a:t>
            </a:r>
            <a:r>
              <a:rPr lang="en-US" sz="2900" dirty="0"/>
              <a:t>are a simple way of speaking that will help you avoid this trap by reducing feelings of blame. A good “I” statement takes responsibility for one’s own feelings, while tactfully describing a problem. </a:t>
            </a:r>
          </a:p>
          <a:p>
            <a:r>
              <a:rPr lang="en-US" sz="2900" dirty="0"/>
              <a:t> “I feel...” must be followed with an emotion word, such as “angry”, “hurt”, or “worried”.</a:t>
            </a:r>
            <a:br>
              <a:rPr lang="en-US" sz="2900" dirty="0"/>
            </a:br>
            <a:r>
              <a:rPr lang="en-US" sz="2900" dirty="0"/>
              <a:t> Careful wording won’t help if your voice still sounds blaming. Use a soft and even tone.  In your explanation, gently describe how the other person’s actions affect you. </a:t>
            </a:r>
          </a:p>
          <a:p>
            <a:endParaRPr lang="en-US" dirty="0"/>
          </a:p>
        </p:txBody>
      </p:sp>
      <p:sp>
        <p:nvSpPr>
          <p:cNvPr id="12" name="Content Placeholder 11">
            <a:extLst>
              <a:ext uri="{FF2B5EF4-FFF2-40B4-BE49-F238E27FC236}">
                <a16:creationId xmlns:a16="http://schemas.microsoft.com/office/drawing/2014/main" id="{C009FB4A-45A0-EA49-9D5E-7DA71A3E92C4}"/>
              </a:ext>
            </a:extLst>
          </p:cNvPr>
          <p:cNvSpPr>
            <a:spLocks noGrp="1"/>
          </p:cNvSpPr>
          <p:nvPr>
            <p:ph sz="half" idx="2"/>
          </p:nvPr>
        </p:nvSpPr>
        <p:spPr/>
        <p:txBody>
          <a:bodyPr>
            <a:normAutofit fontScale="55000" lnSpcReduction="20000"/>
          </a:bodyPr>
          <a:lstStyle/>
          <a:p>
            <a:r>
              <a:rPr lang="en-US" sz="4500" dirty="0"/>
              <a:t>Examples: </a:t>
            </a:r>
          </a:p>
          <a:p>
            <a:pPr lvl="1"/>
            <a:r>
              <a:rPr lang="en-US" sz="3800" dirty="0"/>
              <a:t>Blaming statement: “You never call me. I guess we just won’t talk anymore”</a:t>
            </a:r>
          </a:p>
          <a:p>
            <a:pPr lvl="1"/>
            <a:r>
              <a:rPr lang="en-US" sz="3800" dirty="0"/>
              <a:t>I Statement: ”I feel hurt when you go so long without calling. I am afraid you don’t care”</a:t>
            </a:r>
          </a:p>
          <a:p>
            <a:pPr marL="0" indent="0">
              <a:buNone/>
            </a:pPr>
            <a:r>
              <a:rPr lang="en-US" sz="4500" dirty="0" err="1"/>
              <a:t>Therapistaid.com</a:t>
            </a:r>
            <a:endParaRPr lang="en-US" sz="4500" dirty="0"/>
          </a:p>
          <a:p>
            <a:endParaRPr lang="en-US" dirty="0"/>
          </a:p>
        </p:txBody>
      </p:sp>
    </p:spTree>
    <p:extLst>
      <p:ext uri="{BB962C8B-B14F-4D97-AF65-F5344CB8AC3E}">
        <p14:creationId xmlns:p14="http://schemas.microsoft.com/office/powerpoint/2010/main" val="90712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94A0D29-5676-244A-8A46-965200D1AC55}"/>
              </a:ext>
            </a:extLst>
          </p:cNvPr>
          <p:cNvSpPr>
            <a:spLocks noGrp="1"/>
          </p:cNvSpPr>
          <p:nvPr>
            <p:ph type="title"/>
          </p:nvPr>
        </p:nvSpPr>
        <p:spPr>
          <a:xfrm>
            <a:off x="1141413" y="618518"/>
            <a:ext cx="4459286" cy="1478570"/>
          </a:xfrm>
        </p:spPr>
        <p:txBody>
          <a:bodyPr>
            <a:normAutofit/>
          </a:bodyPr>
          <a:lstStyle/>
          <a:p>
            <a:r>
              <a:rPr lang="en-US" sz="3200"/>
              <a:t>Lets practice </a:t>
            </a:r>
          </a:p>
        </p:txBody>
      </p:sp>
      <p:sp>
        <p:nvSpPr>
          <p:cNvPr id="3" name="Content Placeholder 2">
            <a:extLst>
              <a:ext uri="{FF2B5EF4-FFF2-40B4-BE49-F238E27FC236}">
                <a16:creationId xmlns:a16="http://schemas.microsoft.com/office/drawing/2014/main" id="{0564F60D-5ED0-194C-A933-D34B33E07239}"/>
              </a:ext>
            </a:extLst>
          </p:cNvPr>
          <p:cNvSpPr>
            <a:spLocks noGrp="1"/>
          </p:cNvSpPr>
          <p:nvPr>
            <p:ph idx="1"/>
          </p:nvPr>
        </p:nvSpPr>
        <p:spPr>
          <a:xfrm>
            <a:off x="1141412" y="2249487"/>
            <a:ext cx="4459287" cy="3965046"/>
          </a:xfrm>
        </p:spPr>
        <p:txBody>
          <a:bodyPr>
            <a:normAutofit/>
          </a:bodyPr>
          <a:lstStyle/>
          <a:p>
            <a:pPr marL="0" indent="0">
              <a:lnSpc>
                <a:spcPct val="110000"/>
              </a:lnSpc>
              <a:buNone/>
            </a:pPr>
            <a:r>
              <a:rPr lang="en-US" sz="1600"/>
              <a:t>Scenario: A friend always cancels plans at the last minute. Recently, you were waiting for them at a restaurant, when they called to say they couldn’t make it. </a:t>
            </a:r>
          </a:p>
          <a:p>
            <a:pPr marL="0" indent="0">
              <a:lnSpc>
                <a:spcPct val="110000"/>
              </a:lnSpc>
              <a:buNone/>
            </a:pPr>
            <a:r>
              <a:rPr lang="en-US" sz="1600"/>
              <a:t>“I” statement: _____________________________________________</a:t>
            </a:r>
          </a:p>
          <a:p>
            <a:pPr marL="0" indent="0">
              <a:lnSpc>
                <a:spcPct val="110000"/>
              </a:lnSpc>
              <a:buNone/>
            </a:pPr>
            <a:r>
              <a:rPr lang="en-US" sz="1600"/>
              <a:t>Scenario: You are working on a group project, and one member is not completing their portion. You have repeatedly had to finish their work. </a:t>
            </a:r>
          </a:p>
          <a:p>
            <a:pPr marL="0" indent="0">
              <a:lnSpc>
                <a:spcPct val="110000"/>
              </a:lnSpc>
              <a:buNone/>
            </a:pPr>
            <a:r>
              <a:rPr lang="en-US" sz="1600"/>
              <a:t>“I” statement: ______________________________________________</a:t>
            </a:r>
          </a:p>
        </p:txBody>
      </p:sp>
      <p:pic>
        <p:nvPicPr>
          <p:cNvPr id="4" name="Picture 3">
            <a:extLst>
              <a:ext uri="{FF2B5EF4-FFF2-40B4-BE49-F238E27FC236}">
                <a16:creationId xmlns:a16="http://schemas.microsoft.com/office/drawing/2014/main" id="{3D047F02-90E8-8346-A7C3-A2DDD3DF6CE5}"/>
              </a:ext>
            </a:extLst>
          </p:cNvPr>
          <p:cNvPicPr>
            <a:picLocks noChangeAspect="1"/>
          </p:cNvPicPr>
          <p:nvPr/>
        </p:nvPicPr>
        <p:blipFill>
          <a:blip r:embed="rId4"/>
          <a:stretch>
            <a:fillRect/>
          </a:stretch>
        </p:blipFill>
        <p:spPr>
          <a:xfrm>
            <a:off x="6096000" y="688386"/>
            <a:ext cx="5456279" cy="54562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76734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A627152-41B3-6C44-8D4F-B7C06DE7B696}"/>
              </a:ext>
            </a:extLst>
          </p:cNvPr>
          <p:cNvSpPr>
            <a:spLocks noGrp="1"/>
          </p:cNvSpPr>
          <p:nvPr>
            <p:ph type="title"/>
          </p:nvPr>
        </p:nvSpPr>
        <p:spPr>
          <a:xfrm>
            <a:off x="1141413" y="1082673"/>
            <a:ext cx="2869416" cy="4708528"/>
          </a:xfrm>
        </p:spPr>
        <p:txBody>
          <a:bodyPr>
            <a:normAutofit/>
          </a:bodyPr>
          <a:lstStyle/>
          <a:p>
            <a:pPr algn="r"/>
            <a:r>
              <a:rPr lang="en-US" sz="4000"/>
              <a:t>Be assertive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585EE7-25C4-E748-BB21-FC73A918C773}"/>
              </a:ext>
            </a:extLst>
          </p:cNvPr>
          <p:cNvSpPr>
            <a:spLocks noGrp="1"/>
          </p:cNvSpPr>
          <p:nvPr>
            <p:ph idx="1"/>
          </p:nvPr>
        </p:nvSpPr>
        <p:spPr>
          <a:xfrm>
            <a:off x="5297763" y="1082673"/>
            <a:ext cx="5751237" cy="4708528"/>
          </a:xfrm>
        </p:spPr>
        <p:txBody>
          <a:bodyPr anchor="ctr">
            <a:normAutofit/>
          </a:bodyPr>
          <a:lstStyle/>
          <a:p>
            <a:r>
              <a:rPr lang="en-US" sz="1800" b="1"/>
              <a:t>Assertive Communication: </a:t>
            </a:r>
            <a:r>
              <a:rPr lang="en-US" sz="1800"/>
              <a:t>A communication style in which a person stands up for their own needs and wants, while also taking into consideration the needs and wants of others, without behaving passively or aggressively. </a:t>
            </a:r>
          </a:p>
          <a:p>
            <a:r>
              <a:rPr lang="en-US" sz="1800" b="1"/>
              <a:t>Traits of Assertive Communicators </a:t>
            </a:r>
            <a:endParaRPr lang="en-US" sz="1800"/>
          </a:p>
          <a:p>
            <a:r>
              <a:rPr lang="en-US" sz="1800"/>
              <a:t>Clearly state needs and wants </a:t>
            </a:r>
          </a:p>
          <a:p>
            <a:r>
              <a:rPr lang="en-US" sz="1800"/>
              <a:t>Eye contact </a:t>
            </a:r>
          </a:p>
          <a:p>
            <a:r>
              <a:rPr lang="en-US" sz="1800"/>
              <a:t>Listens to others without interruption </a:t>
            </a:r>
          </a:p>
          <a:p>
            <a:pPr marL="0" indent="0">
              <a:buNone/>
            </a:pPr>
            <a:r>
              <a:rPr lang="en-US" sz="1800"/>
              <a:t>Therapistaid.com</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972777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850B07-1E3C-DA41-919D-EDDFAEC53CF9}"/>
              </a:ext>
            </a:extLst>
          </p:cNvPr>
          <p:cNvSpPr>
            <a:spLocks noGrp="1"/>
          </p:cNvSpPr>
          <p:nvPr>
            <p:ph type="title"/>
          </p:nvPr>
        </p:nvSpPr>
        <p:spPr>
          <a:xfrm>
            <a:off x="1141413" y="618518"/>
            <a:ext cx="4459286" cy="1478570"/>
          </a:xfrm>
        </p:spPr>
        <p:txBody>
          <a:bodyPr>
            <a:normAutofit/>
          </a:bodyPr>
          <a:lstStyle/>
          <a:p>
            <a:r>
              <a:rPr lang="en-US" sz="3200"/>
              <a:t>Reflect</a:t>
            </a:r>
          </a:p>
        </p:txBody>
      </p:sp>
      <p:sp>
        <p:nvSpPr>
          <p:cNvPr id="3" name="Content Placeholder 2">
            <a:extLst>
              <a:ext uri="{FF2B5EF4-FFF2-40B4-BE49-F238E27FC236}">
                <a16:creationId xmlns:a16="http://schemas.microsoft.com/office/drawing/2014/main" id="{EC26D981-AFAD-5147-8C79-32D6959EAEE1}"/>
              </a:ext>
            </a:extLst>
          </p:cNvPr>
          <p:cNvSpPr>
            <a:spLocks noGrp="1"/>
          </p:cNvSpPr>
          <p:nvPr>
            <p:ph idx="1"/>
          </p:nvPr>
        </p:nvSpPr>
        <p:spPr>
          <a:xfrm>
            <a:off x="1141412" y="2249487"/>
            <a:ext cx="4459287" cy="3965046"/>
          </a:xfrm>
        </p:spPr>
        <p:txBody>
          <a:bodyPr>
            <a:normAutofit/>
          </a:bodyPr>
          <a:lstStyle/>
          <a:p>
            <a:pPr>
              <a:lnSpc>
                <a:spcPct val="110000"/>
              </a:lnSpc>
            </a:pPr>
            <a:r>
              <a:rPr lang="en-US" sz="1600"/>
              <a:t>Using a technique called </a:t>
            </a:r>
            <a:r>
              <a:rPr lang="en-US" sz="1600" b="1"/>
              <a:t>reflection </a:t>
            </a:r>
            <a:r>
              <a:rPr lang="en-US" sz="1600"/>
              <a:t>can quickly help you become a better listener. When reflecting, you will repeat back what someone has just said to you, but in your own words. This shows that you didn’t just hear the other person, but you are trying to understand them. </a:t>
            </a:r>
          </a:p>
          <a:p>
            <a:pPr>
              <a:lnSpc>
                <a:spcPct val="110000"/>
              </a:lnSpc>
            </a:pPr>
            <a:r>
              <a:rPr lang="en-US" sz="1600"/>
              <a:t>Example:</a:t>
            </a:r>
          </a:p>
          <a:p>
            <a:pPr>
              <a:lnSpc>
                <a:spcPct val="110000"/>
              </a:lnSpc>
            </a:pPr>
            <a:r>
              <a:rPr lang="en-US" sz="1600" b="1"/>
              <a:t>Speaker: </a:t>
            </a:r>
            <a:r>
              <a:rPr lang="en-US" sz="1600"/>
              <a:t>“I get so angry when you spend so much money without telling me. We’re trying to save for a house!” </a:t>
            </a:r>
          </a:p>
          <a:p>
            <a:pPr>
              <a:lnSpc>
                <a:spcPct val="110000"/>
              </a:lnSpc>
            </a:pPr>
            <a:r>
              <a:rPr lang="en-US" sz="1600" b="1"/>
              <a:t>Listener: </a:t>
            </a:r>
            <a:r>
              <a:rPr lang="en-US" sz="1600"/>
              <a:t>“We’re working hard to save for a house, so it’s really frustrating when it seems like I don’t care.” </a:t>
            </a:r>
          </a:p>
          <a:p>
            <a:pPr>
              <a:lnSpc>
                <a:spcPct val="110000"/>
              </a:lnSpc>
            </a:pPr>
            <a:endParaRPr lang="en-US" sz="1600"/>
          </a:p>
          <a:p>
            <a:pPr>
              <a:lnSpc>
                <a:spcPct val="110000"/>
              </a:lnSpc>
            </a:pPr>
            <a:endParaRPr lang="en-US" sz="1600"/>
          </a:p>
        </p:txBody>
      </p:sp>
      <p:pic>
        <p:nvPicPr>
          <p:cNvPr id="5" name="Picture 4">
            <a:extLst>
              <a:ext uri="{FF2B5EF4-FFF2-40B4-BE49-F238E27FC236}">
                <a16:creationId xmlns:a16="http://schemas.microsoft.com/office/drawing/2014/main" id="{A58089D9-B2D0-7341-ABD9-8090728BB2F2}"/>
              </a:ext>
            </a:extLst>
          </p:cNvPr>
          <p:cNvPicPr>
            <a:picLocks noChangeAspect="1"/>
          </p:cNvPicPr>
          <p:nvPr/>
        </p:nvPicPr>
        <p:blipFill>
          <a:blip r:embed="rId4"/>
          <a:stretch>
            <a:fillRect/>
          </a:stretch>
        </p:blipFill>
        <p:spPr>
          <a:xfrm>
            <a:off x="6096000" y="2079737"/>
            <a:ext cx="5456279" cy="267357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411989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49B404-FC58-4740-A09D-91A000AD7956}"/>
              </a:ext>
            </a:extLst>
          </p:cNvPr>
          <p:cNvSpPr>
            <a:spLocks noGrp="1"/>
          </p:cNvSpPr>
          <p:nvPr>
            <p:ph type="title"/>
          </p:nvPr>
        </p:nvSpPr>
        <p:spPr>
          <a:xfrm>
            <a:off x="855266" y="618518"/>
            <a:ext cx="2851417" cy="1478570"/>
          </a:xfrm>
        </p:spPr>
        <p:txBody>
          <a:bodyPr>
            <a:normAutofit/>
          </a:bodyPr>
          <a:lstStyle/>
          <a:p>
            <a:r>
              <a:rPr lang="en-US" sz="3200">
                <a:solidFill>
                  <a:srgbClr val="FFFFFF"/>
                </a:solidFill>
              </a:rPr>
              <a:t>Ask open ended questions </a:t>
            </a:r>
          </a:p>
        </p:txBody>
      </p:sp>
      <p:sp>
        <p:nvSpPr>
          <p:cNvPr id="3" name="Content Placeholder 2">
            <a:extLst>
              <a:ext uri="{FF2B5EF4-FFF2-40B4-BE49-F238E27FC236}">
                <a16:creationId xmlns:a16="http://schemas.microsoft.com/office/drawing/2014/main" id="{0E04635D-69CB-C04B-AAE1-C57A2ACD1C9E}"/>
              </a:ext>
            </a:extLst>
          </p:cNvPr>
          <p:cNvSpPr>
            <a:spLocks noGrp="1"/>
          </p:cNvSpPr>
          <p:nvPr>
            <p:ph idx="1"/>
          </p:nvPr>
        </p:nvSpPr>
        <p:spPr>
          <a:xfrm>
            <a:off x="844620" y="2249487"/>
            <a:ext cx="2862444" cy="3957302"/>
          </a:xfrm>
        </p:spPr>
        <p:txBody>
          <a:bodyPr>
            <a:normAutofit/>
          </a:bodyPr>
          <a:lstStyle/>
          <a:p>
            <a:pPr fontAlgn="base"/>
            <a:r>
              <a:rPr lang="en-US" sz="1400">
                <a:solidFill>
                  <a:srgbClr val="FFFFFF"/>
                </a:solidFill>
              </a:rPr>
              <a:t>Ask open-ended questions to encourage more sharing. Here are some example question formats:</a:t>
            </a:r>
          </a:p>
          <a:p>
            <a:pPr lvl="1" fontAlgn="base"/>
            <a:r>
              <a:rPr lang="en-US" sz="1400">
                <a:solidFill>
                  <a:srgbClr val="FFFFFF"/>
                </a:solidFill>
              </a:rPr>
              <a:t>"Tell me more about that..."</a:t>
            </a:r>
          </a:p>
          <a:p>
            <a:pPr lvl="1" fontAlgn="base"/>
            <a:r>
              <a:rPr lang="en-US" sz="1400">
                <a:solidFill>
                  <a:srgbClr val="FFFFFF"/>
                </a:solidFill>
              </a:rPr>
              <a:t>"What do you mean by that?"</a:t>
            </a:r>
          </a:p>
          <a:p>
            <a:pPr lvl="1" fontAlgn="base"/>
            <a:r>
              <a:rPr lang="en-US" sz="1400">
                <a:solidFill>
                  <a:srgbClr val="FFFFFF"/>
                </a:solidFill>
              </a:rPr>
              <a:t>"Can you tell me an example of that?"</a:t>
            </a:r>
          </a:p>
          <a:p>
            <a:pPr lvl="1" fontAlgn="base"/>
            <a:r>
              <a:rPr lang="en-US" sz="1400">
                <a:solidFill>
                  <a:srgbClr val="FFFFFF"/>
                </a:solidFill>
              </a:rPr>
              <a:t>"What do you think about...?"</a:t>
            </a:r>
          </a:p>
          <a:p>
            <a:endParaRPr lang="en-US" sz="1400">
              <a:solidFill>
                <a:srgbClr val="FFFFFF"/>
              </a:solidFill>
            </a:endParaRPr>
          </a:p>
        </p:txBody>
      </p:sp>
      <p:grpSp>
        <p:nvGrpSpPr>
          <p:cNvPr id="17" name="Group 16">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8"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5"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4" name="Picture 3">
            <a:extLst>
              <a:ext uri="{FF2B5EF4-FFF2-40B4-BE49-F238E27FC236}">
                <a16:creationId xmlns:a16="http://schemas.microsoft.com/office/drawing/2014/main" id="{655B0638-9EDB-A749-8EA5-859C3C454522}"/>
              </a:ext>
            </a:extLst>
          </p:cNvPr>
          <p:cNvPicPr>
            <a:picLocks noChangeAspect="1"/>
          </p:cNvPicPr>
          <p:nvPr/>
        </p:nvPicPr>
        <p:blipFill>
          <a:blip r:embed="rId3"/>
          <a:stretch>
            <a:fillRect/>
          </a:stretch>
        </p:blipFill>
        <p:spPr>
          <a:xfrm>
            <a:off x="4711778" y="1373534"/>
            <a:ext cx="6844045" cy="4106427"/>
          </a:xfrm>
          <a:prstGeom prst="rect">
            <a:avLst/>
          </a:prstGeom>
        </p:spPr>
      </p:pic>
    </p:spTree>
    <p:extLst>
      <p:ext uri="{BB962C8B-B14F-4D97-AF65-F5344CB8AC3E}">
        <p14:creationId xmlns:p14="http://schemas.microsoft.com/office/powerpoint/2010/main" val="93476220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0</TotalTime>
  <Words>596</Words>
  <Application>Microsoft Macintosh PowerPoint</Application>
  <PresentationFormat>Widescreen</PresentationFormat>
  <Paragraphs>46</Paragraphs>
  <Slides>11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Circuit</vt:lpstr>
      <vt:lpstr>Communication &amp; The teen brain</vt:lpstr>
      <vt:lpstr>Teen brain </vt:lpstr>
      <vt:lpstr>Ted talk: communication and the teen bRAIN  https://youtu.be/BbruY110Ql8</vt:lpstr>
      <vt:lpstr>So what are some healthy ways teens can communicate? </vt:lpstr>
      <vt:lpstr>Use “I” statements </vt:lpstr>
      <vt:lpstr>Lets practice </vt:lpstr>
      <vt:lpstr>Be assertive </vt:lpstr>
      <vt:lpstr>Reflect</vt:lpstr>
      <vt:lpstr>Ask open ended questions </vt:lpstr>
      <vt:lpstr>Talk in person vs. talking over phone/computer</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&amp; The teen brain</dc:title>
  <dc:creator>Microsoft Office User</dc:creator>
  <cp:lastModifiedBy>Microsoft Office User</cp:lastModifiedBy>
  <cp:revision>1</cp:revision>
  <dcterms:created xsi:type="dcterms:W3CDTF">2020-04-14T22:35:35Z</dcterms:created>
  <dcterms:modified xsi:type="dcterms:W3CDTF">2020-04-14T22:36:18Z</dcterms:modified>
</cp:coreProperties>
</file>